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6" r:id="rId2"/>
    <p:sldId id="345" r:id="rId3"/>
    <p:sldId id="346" r:id="rId4"/>
    <p:sldId id="347" r:id="rId5"/>
    <p:sldId id="348" r:id="rId6"/>
    <p:sldId id="350" r:id="rId7"/>
    <p:sldId id="349" r:id="rId8"/>
    <p:sldId id="351" r:id="rId9"/>
    <p:sldId id="35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692AA2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146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322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lnSpc>
                <a:spcPct val="100000"/>
              </a:lnSpc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lnSpc>
                <a:spcPct val="100000"/>
              </a:lnSpc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lnSpc>
                <a:spcPct val="100000"/>
              </a:lnSpc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lnSpc>
                <a:spcPct val="100000"/>
              </a:lnSpc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lnSpc>
                <a:spcPct val="100000"/>
              </a:lnSpc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319588" cy="2286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第一章  绪论</a:t>
            </a:r>
            <a:endParaRPr lang="en-US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一、健康评估的概念与重要性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2214578"/>
          </a:xfrm>
        </p:spPr>
        <p:txBody>
          <a:bodyPr/>
          <a:lstStyle/>
          <a:p>
            <a:r>
              <a:rPr lang="zh-CN" altLang="en-US" dirty="0" smtClean="0"/>
              <a:t>概念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健康评估（</a:t>
            </a:r>
            <a:r>
              <a:rPr lang="en-US" altLang="zh-CN" dirty="0" smtClean="0"/>
              <a:t>health assessment</a:t>
            </a:r>
            <a:r>
              <a:rPr lang="zh-CN" altLang="zh-CN" dirty="0" smtClean="0"/>
              <a:t>）是</a:t>
            </a:r>
            <a:r>
              <a:rPr lang="zh-CN" altLang="zh-CN" dirty="0"/>
              <a:t>系统地收集和分析护理对象的健康</a:t>
            </a:r>
            <a:r>
              <a:rPr lang="zh-CN" altLang="zh-CN" dirty="0" smtClean="0"/>
              <a:t>资料，</a:t>
            </a:r>
            <a:r>
              <a:rPr lang="zh-CN" altLang="zh-CN" dirty="0"/>
              <a:t>以明确其健康状况及所存在的健康问题，进而做出护理诊断的</a:t>
            </a:r>
            <a:r>
              <a:rPr lang="zh-CN" altLang="zh-CN" dirty="0" smtClean="0"/>
              <a:t>过程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23" name="Freeform 3"/>
          <p:cNvSpPr>
            <a:spLocks noEditPoints="1"/>
          </p:cNvSpPr>
          <p:nvPr/>
        </p:nvSpPr>
        <p:spPr bwMode="gray">
          <a:xfrm rot="20358437">
            <a:off x="1500980" y="3901860"/>
            <a:ext cx="5730061" cy="2174283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flip="none" rotWithShape="1">
            <a:gsLst>
              <a:gs pos="1000">
                <a:schemeClr val="tx1">
                  <a:lumMod val="75000"/>
                </a:schemeClr>
              </a:gs>
              <a:gs pos="100000">
                <a:schemeClr val="bg2"/>
              </a:gs>
            </a:gsLst>
            <a:lin ang="108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 sz="1400"/>
          </a:p>
        </p:txBody>
      </p:sp>
      <p:grpSp>
        <p:nvGrpSpPr>
          <p:cNvPr id="24" name="组合 16"/>
          <p:cNvGrpSpPr>
            <a:grpSpLocks/>
          </p:cNvGrpSpPr>
          <p:nvPr/>
        </p:nvGrpSpPr>
        <p:grpSpPr bwMode="auto">
          <a:xfrm>
            <a:off x="6238033" y="3522315"/>
            <a:ext cx="1570523" cy="1040144"/>
            <a:chOff x="6019800" y="1392238"/>
            <a:chExt cx="2057400" cy="1524000"/>
          </a:xfrm>
        </p:grpSpPr>
        <p:sp>
          <p:nvSpPr>
            <p:cNvPr id="25" name="Oval 4"/>
            <p:cNvSpPr>
              <a:spLocks noChangeArrowheads="1"/>
            </p:cNvSpPr>
            <p:nvPr/>
          </p:nvSpPr>
          <p:spPr bwMode="gray">
            <a:xfrm rot="-1543677">
              <a:off x="6738938" y="2181225"/>
              <a:ext cx="1338262" cy="554038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gray">
            <a:xfrm>
              <a:off x="6019800" y="1392238"/>
              <a:ext cx="1568450" cy="152400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zh-CN" altLang="zh-CN" sz="1400">
                <a:latin typeface="Arial" charset="0"/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gray">
            <a:xfrm>
              <a:off x="6084888" y="1535026"/>
              <a:ext cx="1439862" cy="1103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kumimoji="0" lang="zh-CN" altLang="en-US" sz="2400" b="1" dirty="0">
                  <a:solidFill>
                    <a:schemeClr val="bg1"/>
                  </a:solidFill>
                  <a:latin typeface="Verdana" pitchFamily="34" charset="0"/>
                </a:rPr>
                <a:t>健康史</a:t>
              </a:r>
            </a:p>
          </p:txBody>
        </p:sp>
      </p:grpSp>
      <p:grpSp>
        <p:nvGrpSpPr>
          <p:cNvPr id="28" name="组合 17"/>
          <p:cNvGrpSpPr>
            <a:grpSpLocks/>
          </p:cNvGrpSpPr>
          <p:nvPr/>
        </p:nvGrpSpPr>
        <p:grpSpPr bwMode="auto">
          <a:xfrm>
            <a:off x="4544040" y="5178692"/>
            <a:ext cx="1693993" cy="980450"/>
            <a:chOff x="4114800" y="3830638"/>
            <a:chExt cx="2154238" cy="1447800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gray">
            <a:xfrm rot="-1543677">
              <a:off x="4724400" y="4479925"/>
              <a:ext cx="1544638" cy="646113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0" name="Oval 9"/>
            <p:cNvSpPr>
              <a:spLocks noChangeArrowheads="1"/>
            </p:cNvSpPr>
            <p:nvPr/>
          </p:nvSpPr>
          <p:spPr bwMode="gray">
            <a:xfrm>
              <a:off x="4114800" y="3830638"/>
              <a:ext cx="1676400" cy="144780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zh-CN" altLang="zh-CN" sz="1400" b="1">
                <a:latin typeface="Arial" charset="0"/>
              </a:endParaRP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gray">
            <a:xfrm>
              <a:off x="4429125" y="4075539"/>
              <a:ext cx="1295400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kumimoji="0" lang="zh-CN" altLang="en-US" sz="2400" b="1" dirty="0">
                  <a:solidFill>
                    <a:schemeClr val="bg1"/>
                  </a:solidFill>
                  <a:latin typeface="Verdana" pitchFamily="34" charset="0"/>
                </a:rPr>
                <a:t>身体评估</a:t>
              </a:r>
            </a:p>
          </p:txBody>
        </p:sp>
      </p:grp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475656" y="5106518"/>
            <a:ext cx="1578301" cy="1115820"/>
            <a:chOff x="990600" y="3449638"/>
            <a:chExt cx="2000250" cy="1524000"/>
          </a:xfrm>
        </p:grpSpPr>
        <p:sp>
          <p:nvSpPr>
            <p:cNvPr id="33" name="Oval 6"/>
            <p:cNvSpPr>
              <a:spLocks noChangeArrowheads="1"/>
            </p:cNvSpPr>
            <p:nvPr/>
          </p:nvSpPr>
          <p:spPr bwMode="gray">
            <a:xfrm rot="-1543677">
              <a:off x="1600200" y="4216400"/>
              <a:ext cx="1390650" cy="604838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4" name="Oval 8"/>
            <p:cNvSpPr>
              <a:spLocks noChangeArrowheads="1"/>
            </p:cNvSpPr>
            <p:nvPr/>
          </p:nvSpPr>
          <p:spPr bwMode="gray">
            <a:xfrm>
              <a:off x="990600" y="3449638"/>
              <a:ext cx="1600200" cy="152400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zh-CN" altLang="zh-CN" sz="1400">
                <a:latin typeface="Arial" charset="0"/>
              </a:endParaRPr>
            </a:p>
          </p:txBody>
        </p:sp>
        <p:sp>
          <p:nvSpPr>
            <p:cNvPr id="35" name="Text Box 12"/>
            <p:cNvSpPr txBox="1">
              <a:spLocks noChangeArrowheads="1"/>
            </p:cNvSpPr>
            <p:nvPr/>
          </p:nvSpPr>
          <p:spPr bwMode="gray">
            <a:xfrm>
              <a:off x="1219200" y="3602038"/>
              <a:ext cx="1306513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kumimoji="0" lang="zh-CN" altLang="en-US" sz="2400" b="1" dirty="0">
                  <a:solidFill>
                    <a:schemeClr val="bg1"/>
                  </a:solidFill>
                  <a:latin typeface="Verdana" pitchFamily="34" charset="0"/>
                </a:rPr>
                <a:t>辅助检查</a:t>
              </a:r>
            </a:p>
          </p:txBody>
        </p:sp>
      </p:grpSp>
      <p:sp>
        <p:nvSpPr>
          <p:cNvPr id="36" name="Text Box 13"/>
          <p:cNvSpPr txBox="1">
            <a:spLocks noChangeArrowheads="1"/>
          </p:cNvSpPr>
          <p:nvPr/>
        </p:nvSpPr>
        <p:spPr bwMode="gray">
          <a:xfrm>
            <a:off x="3656368" y="4372908"/>
            <a:ext cx="22145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kumimoji="0" lang="zh-CN" altLang="en-US" sz="24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资料收集、</a:t>
            </a:r>
            <a:endParaRPr kumimoji="0" lang="en-US" altLang="zh-CN" sz="2400" b="1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  <a:p>
            <a:pPr algn="ctr" eaLnBrk="0" hangingPunct="0"/>
            <a:r>
              <a:rPr kumimoji="0" lang="zh-CN" altLang="en-US" sz="24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分析与整理</a:t>
            </a:r>
          </a:p>
        </p:txBody>
      </p:sp>
      <p:sp>
        <p:nvSpPr>
          <p:cNvPr id="37" name="Line 14"/>
          <p:cNvSpPr>
            <a:spLocks noChangeShapeType="1"/>
          </p:cNvSpPr>
          <p:nvPr/>
        </p:nvSpPr>
        <p:spPr bwMode="gray">
          <a:xfrm>
            <a:off x="3277573" y="4363517"/>
            <a:ext cx="646356" cy="4248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 sz="1400"/>
          </a:p>
        </p:txBody>
      </p:sp>
      <p:cxnSp>
        <p:nvCxnSpPr>
          <p:cNvPr id="38" name="AutoShape 15"/>
          <p:cNvCxnSpPr>
            <a:cxnSpLocks noChangeShapeType="1"/>
          </p:cNvCxnSpPr>
          <p:nvPr/>
        </p:nvCxnSpPr>
        <p:spPr bwMode="gray">
          <a:xfrm flipH="1">
            <a:off x="1656033" y="4363516"/>
            <a:ext cx="1621540" cy="939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9" name="Text Box 16"/>
          <p:cNvSpPr txBox="1">
            <a:spLocks noChangeArrowheads="1"/>
          </p:cNvSpPr>
          <p:nvPr/>
        </p:nvSpPr>
        <p:spPr bwMode="gray">
          <a:xfrm>
            <a:off x="1656032" y="3522315"/>
            <a:ext cx="14396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kumimoji="0" lang="zh-CN" altLang="en-US" sz="2400" dirty="0">
                <a:latin typeface="华文行楷" pitchFamily="2" charset="-122"/>
                <a:ea typeface="华文行楷" pitchFamily="2" charset="-122"/>
              </a:rPr>
              <a:t>诊断依据</a:t>
            </a:r>
            <a:endParaRPr kumimoji="0" lang="en-US" altLang="zh-CN" sz="2400" dirty="0">
              <a:latin typeface="华文行楷" pitchFamily="2" charset="-122"/>
              <a:ea typeface="华文行楷" pitchFamily="2" charset="-122"/>
            </a:endParaRPr>
          </a:p>
          <a:p>
            <a:pPr eaLnBrk="0" hangingPunct="0"/>
            <a:r>
              <a:rPr kumimoji="0" lang="zh-CN" altLang="en-US" sz="2400" dirty="0">
                <a:latin typeface="华文行楷" pitchFamily="2" charset="-122"/>
                <a:ea typeface="华文行楷" pitchFamily="2" charset="-122"/>
              </a:rPr>
              <a:t>评价依据</a:t>
            </a:r>
          </a:p>
        </p:txBody>
      </p:sp>
      <p:pic>
        <p:nvPicPr>
          <p:cNvPr id="40" name="Picture 9" descr="HM0039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8556" y="4838701"/>
            <a:ext cx="1192569" cy="134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560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6" grpId="0"/>
      <p:bldP spid="37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一、健康评估的概念与重要性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重要性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是</a:t>
            </a:r>
            <a:r>
              <a:rPr lang="zh-CN" altLang="zh-CN" dirty="0"/>
              <a:t>实施整体护理的基础和</a:t>
            </a:r>
            <a:r>
              <a:rPr lang="zh-CN" altLang="zh-CN" dirty="0" smtClean="0"/>
              <a:t>保证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是执行</a:t>
            </a:r>
            <a:r>
              <a:rPr lang="zh-CN" altLang="zh-CN" dirty="0"/>
              <a:t>护理程序所必备的能力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3" descr="D:\教学\评估\评估1\多媒体\本科\身体评估\评估总论\新图片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8861" y="2924944"/>
            <a:ext cx="4032448" cy="32375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1536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一、健康评估的概念与重要性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护士</a:t>
            </a:r>
            <a:r>
              <a:rPr lang="zh-CN" altLang="zh-CN" dirty="0" smtClean="0"/>
              <a:t>与</a:t>
            </a:r>
            <a:r>
              <a:rPr lang="zh-CN" altLang="en-US" dirty="0" smtClean="0"/>
              <a:t>医生健康评估的关系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所</a:t>
            </a:r>
            <a:r>
              <a:rPr lang="zh-CN" altLang="zh-CN" dirty="0"/>
              <a:t>采用的</a:t>
            </a:r>
            <a:r>
              <a:rPr lang="zh-CN" altLang="zh-CN" dirty="0" smtClean="0"/>
              <a:t>方法相同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目的</a:t>
            </a:r>
            <a:r>
              <a:rPr lang="zh-CN" altLang="zh-CN" dirty="0"/>
              <a:t>不同，</a:t>
            </a:r>
            <a:r>
              <a:rPr lang="zh-CN" altLang="zh-CN" dirty="0" smtClean="0"/>
              <a:t>因</a:t>
            </a:r>
            <a:r>
              <a:rPr lang="zh-CN" altLang="en-US" dirty="0" smtClean="0"/>
              <a:t>而</a:t>
            </a:r>
            <a:r>
              <a:rPr lang="zh-CN" altLang="zh-CN" dirty="0" smtClean="0"/>
              <a:t>所</a:t>
            </a:r>
            <a:r>
              <a:rPr lang="zh-CN" altLang="zh-CN" dirty="0"/>
              <a:t>收集</a:t>
            </a:r>
            <a:r>
              <a:rPr lang="zh-CN" altLang="zh-CN" dirty="0" smtClean="0"/>
              <a:t>资料内容</a:t>
            </a:r>
            <a:r>
              <a:rPr lang="zh-CN" altLang="zh-CN" dirty="0"/>
              <a:t>和</a:t>
            </a:r>
            <a:r>
              <a:rPr lang="zh-CN" altLang="zh-CN" dirty="0" smtClean="0"/>
              <a:t>侧重</a:t>
            </a:r>
            <a:r>
              <a:rPr lang="zh-CN" altLang="en-US" dirty="0" smtClean="0"/>
              <a:t>点</a:t>
            </a:r>
            <a:r>
              <a:rPr lang="zh-CN" altLang="zh-CN" dirty="0" smtClean="0"/>
              <a:t>不同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8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二、健康评估课程的内容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资料收集的方法与内容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问诊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所</a:t>
            </a:r>
            <a:r>
              <a:rPr lang="zh-CN" altLang="en-US" dirty="0"/>
              <a:t>收集的资料属于</a:t>
            </a:r>
            <a:r>
              <a:rPr lang="zh-CN" altLang="en-US" dirty="0" smtClean="0"/>
              <a:t>主观资料</a:t>
            </a:r>
            <a:endParaRPr lang="en-US" altLang="zh-CN" dirty="0" smtClean="0"/>
          </a:p>
          <a:p>
            <a:pPr lvl="2"/>
            <a:r>
              <a:rPr lang="zh-CN" altLang="en-US" dirty="0"/>
              <a:t>相关</a:t>
            </a:r>
            <a:r>
              <a:rPr lang="zh-CN" altLang="en-US" dirty="0" smtClean="0"/>
              <a:t>概念</a:t>
            </a:r>
            <a:endParaRPr lang="en-US" altLang="zh-CN" dirty="0" smtClean="0"/>
          </a:p>
          <a:p>
            <a:pPr lvl="3"/>
            <a:r>
              <a:rPr lang="zh-CN" altLang="zh-CN" dirty="0"/>
              <a:t>症状（</a:t>
            </a:r>
            <a:r>
              <a:rPr lang="en-US" altLang="zh-CN" dirty="0"/>
              <a:t>symptoms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1"/>
            <a:r>
              <a:rPr lang="zh-CN" altLang="zh-CN" dirty="0"/>
              <a:t>身体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2"/>
            <a:r>
              <a:rPr lang="zh-CN" altLang="en-US" dirty="0"/>
              <a:t>所收集的资料属于主观资料</a:t>
            </a:r>
            <a:endParaRPr lang="en-US" altLang="zh-CN" dirty="0"/>
          </a:p>
          <a:p>
            <a:pPr lvl="2"/>
            <a:r>
              <a:rPr lang="zh-CN" altLang="en-US" dirty="0" smtClean="0"/>
              <a:t>相关概念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体征</a:t>
            </a:r>
            <a:r>
              <a:rPr lang="zh-CN" altLang="zh-CN" dirty="0"/>
              <a:t>（</a:t>
            </a:r>
            <a:r>
              <a:rPr lang="en-US" altLang="zh-CN" dirty="0" smtClean="0"/>
              <a:t>signs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简单、经济、适用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1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二、健康评估课程的内容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心理与社会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2"/>
            <a:r>
              <a:rPr lang="zh-CN" altLang="en-US" dirty="0"/>
              <a:t>可通过</a:t>
            </a:r>
            <a:r>
              <a:rPr lang="zh-CN" altLang="en-US" dirty="0" smtClean="0"/>
              <a:t>问诊获得</a:t>
            </a:r>
            <a:endParaRPr lang="en-US" altLang="zh-CN" dirty="0" smtClean="0"/>
          </a:p>
          <a:p>
            <a:pPr lvl="2"/>
            <a:r>
              <a:rPr lang="zh-CN" altLang="en-US" dirty="0"/>
              <a:t>可借用相关</a:t>
            </a:r>
            <a:r>
              <a:rPr lang="zh-CN" altLang="en-US" dirty="0" smtClean="0"/>
              <a:t>的评定量表</a:t>
            </a:r>
            <a:endParaRPr lang="en-US" altLang="zh-CN" dirty="0" smtClean="0"/>
          </a:p>
          <a:p>
            <a:pPr lvl="2"/>
            <a:r>
              <a:rPr lang="zh-CN" altLang="en-US" dirty="0"/>
              <a:t>必要时</a:t>
            </a:r>
            <a:r>
              <a:rPr lang="zh-CN" altLang="en-US" dirty="0" smtClean="0"/>
              <a:t>，</a:t>
            </a:r>
            <a:r>
              <a:rPr lang="zh-CN" altLang="en-US" dirty="0"/>
              <a:t>进行相关</a:t>
            </a:r>
            <a:r>
              <a:rPr lang="zh-CN" altLang="en-US" dirty="0" smtClean="0"/>
              <a:t>的身体评估及实验室检查等</a:t>
            </a:r>
            <a:endParaRPr lang="en-US" altLang="zh-CN" dirty="0" smtClean="0"/>
          </a:p>
          <a:p>
            <a:pPr lvl="1"/>
            <a:r>
              <a:rPr lang="zh-CN" altLang="en-US" dirty="0"/>
              <a:t>实验室</a:t>
            </a:r>
            <a:r>
              <a:rPr lang="zh-CN" altLang="en-US" dirty="0" smtClean="0"/>
              <a:t>检查</a:t>
            </a:r>
            <a:endParaRPr lang="en-US" altLang="zh-CN" dirty="0" smtClean="0"/>
          </a:p>
          <a:p>
            <a:pPr lvl="1"/>
            <a:r>
              <a:rPr lang="zh-CN" altLang="en-US" dirty="0"/>
              <a:t>心电图</a:t>
            </a:r>
            <a:r>
              <a:rPr lang="zh-CN" altLang="en-US" dirty="0" smtClean="0"/>
              <a:t>检查</a:t>
            </a:r>
            <a:endParaRPr lang="en-US" altLang="zh-CN" dirty="0" smtClean="0"/>
          </a:p>
          <a:p>
            <a:pPr lvl="1"/>
            <a:r>
              <a:rPr lang="zh-CN" altLang="en-US" dirty="0"/>
              <a:t>影像学</a:t>
            </a:r>
            <a:r>
              <a:rPr lang="zh-CN" altLang="en-US" dirty="0" smtClean="0"/>
              <a:t>检查</a:t>
            </a:r>
            <a:endParaRPr lang="en-US" altLang="zh-CN" dirty="0" smtClean="0"/>
          </a:p>
          <a:p>
            <a:r>
              <a:rPr lang="zh-CN" altLang="zh-CN" dirty="0"/>
              <a:t>护理诊断的思维方法和</a:t>
            </a:r>
            <a:r>
              <a:rPr lang="zh-CN" altLang="zh-CN" dirty="0" smtClean="0"/>
              <a:t>步骤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</a:t>
            </a:r>
            <a:r>
              <a:rPr lang="zh-CN" altLang="en-US" dirty="0"/>
              <a:t>资料的</a:t>
            </a:r>
            <a:r>
              <a:rPr lang="zh-CN" altLang="en-US" dirty="0" smtClean="0"/>
              <a:t>分析方法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8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二、健康评估课程的内容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护理病历</a:t>
            </a:r>
            <a:r>
              <a:rPr lang="zh-CN" altLang="zh-CN" dirty="0" smtClean="0"/>
              <a:t>书写</a:t>
            </a:r>
            <a:endParaRPr lang="en-US" altLang="zh-CN" dirty="0" smtClean="0"/>
          </a:p>
          <a:p>
            <a:pPr lvl="1"/>
            <a:r>
              <a:rPr lang="zh-CN" altLang="en-US" dirty="0"/>
              <a:t>护理病历的书写原则、种类及内容等</a:t>
            </a:r>
            <a:endParaRPr lang="en-US" altLang="zh-CN" dirty="0" smtClean="0"/>
          </a:p>
          <a:p>
            <a:r>
              <a:rPr lang="zh-CN" altLang="en-US" dirty="0"/>
              <a:t>常见</a:t>
            </a:r>
            <a:r>
              <a:rPr lang="zh-CN" altLang="en-US" dirty="0" smtClean="0"/>
              <a:t>症状评估</a:t>
            </a:r>
            <a:endParaRPr lang="en-US" altLang="zh-CN" dirty="0" smtClean="0"/>
          </a:p>
          <a:p>
            <a:pPr lvl="1"/>
            <a:r>
              <a:rPr lang="zh-CN" altLang="en-US" dirty="0"/>
              <a:t>是</a:t>
            </a:r>
            <a:r>
              <a:rPr lang="zh-CN" altLang="en-US" dirty="0" smtClean="0"/>
              <a:t>对上述资料的收集、分析及记录等知识和技能的综合运用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3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</a:t>
            </a:r>
            <a:r>
              <a:rPr lang="zh-CN" altLang="zh-CN" b="1" dirty="0"/>
              <a:t>学习方法与要求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明确健康评估的目的和</a:t>
            </a:r>
            <a:r>
              <a:rPr lang="zh-CN" altLang="zh-CN" dirty="0" smtClean="0"/>
              <a:t>意义</a:t>
            </a:r>
            <a:endParaRPr lang="en-US" altLang="zh-CN" dirty="0" smtClean="0"/>
          </a:p>
          <a:p>
            <a:r>
              <a:rPr lang="zh-CN" altLang="zh-CN" dirty="0"/>
              <a:t>深入领会健康评估所涉及的护理理念和理论</a:t>
            </a:r>
            <a:r>
              <a:rPr lang="zh-CN" altLang="zh-CN" dirty="0" smtClean="0"/>
              <a:t>框架</a:t>
            </a:r>
            <a:endParaRPr lang="en-US" altLang="zh-CN" dirty="0" smtClean="0"/>
          </a:p>
          <a:p>
            <a:r>
              <a:rPr lang="zh-CN" altLang="en-US" dirty="0"/>
              <a:t>根据不同的学习内容采取适宜的</a:t>
            </a:r>
            <a:r>
              <a:rPr lang="zh-CN" altLang="en-US" dirty="0" smtClean="0"/>
              <a:t>学习方法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要重视理论与实践的密切结合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问诊部分</a:t>
            </a:r>
            <a:endParaRPr lang="en-US" altLang="zh-CN" dirty="0" smtClean="0"/>
          </a:p>
          <a:p>
            <a:pPr lvl="2"/>
            <a:r>
              <a:rPr lang="zh-CN" altLang="en-US" dirty="0"/>
              <a:t>人际沟通等人文</a:t>
            </a:r>
            <a:r>
              <a:rPr lang="zh-CN" altLang="en-US" dirty="0" smtClean="0"/>
              <a:t>知识与护理学知识的运用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身体评估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需要有基础医学知识，尤其是解剖、生理、病理等知识的运用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29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</a:t>
            </a:r>
            <a:r>
              <a:rPr lang="zh-CN" altLang="zh-CN" b="1" dirty="0"/>
              <a:t>学习方法与要求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/>
              <a:t>常见症状评估</a:t>
            </a:r>
            <a:endParaRPr lang="en-US" altLang="zh-CN" dirty="0"/>
          </a:p>
          <a:p>
            <a:pPr lvl="2"/>
            <a:r>
              <a:rPr lang="zh-CN" altLang="en-US" dirty="0" smtClean="0"/>
              <a:t>是检验和提升健康评估能力的有效途径</a:t>
            </a:r>
            <a:endParaRPr lang="en-US" altLang="zh-CN" dirty="0" smtClean="0"/>
          </a:p>
          <a:p>
            <a:r>
              <a:rPr lang="zh-CN" altLang="en-US" dirty="0"/>
              <a:t>养成良好的学习</a:t>
            </a:r>
            <a:r>
              <a:rPr lang="zh-CN" altLang="en-US" dirty="0" smtClean="0"/>
              <a:t>习惯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“温故而知新”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利用小结帮助自己回忆和复习</a:t>
            </a:r>
            <a:endParaRPr lang="en-US" altLang="zh-CN" dirty="0" smtClean="0"/>
          </a:p>
          <a:p>
            <a:pPr lvl="1"/>
            <a:r>
              <a:rPr lang="zh-CN" altLang="en-US" dirty="0"/>
              <a:t>利用</a:t>
            </a:r>
            <a:r>
              <a:rPr lang="zh-CN" altLang="en-US" dirty="0" smtClean="0"/>
              <a:t>自测题等检验自己的学习效果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26048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Pages>0</Pages>
  <Words>378</Words>
  <Characters>0</Characters>
  <Application>Microsoft Office PowerPoint</Application>
  <DocSecurity>0</DocSecurity>
  <PresentationFormat>全屏显示(4:3)</PresentationFormat>
  <Lines>0</Lines>
  <Paragraphs>69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课件模板</vt:lpstr>
      <vt:lpstr>第一章  绪论</vt:lpstr>
      <vt:lpstr>一、健康评估的概念与重要性</vt:lpstr>
      <vt:lpstr>一、健康评估的概念与重要性</vt:lpstr>
      <vt:lpstr>一、健康评估的概念与重要性</vt:lpstr>
      <vt:lpstr>二、健康评估课程的内容</vt:lpstr>
      <vt:lpstr>二、健康评估课程的内容</vt:lpstr>
      <vt:lpstr>二、健康评估课程的内容</vt:lpstr>
      <vt:lpstr>三、学习方法与要求</vt:lpstr>
      <vt:lpstr>三、学习方法与要求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73</cp:revision>
  <cp:lastPrinted>1899-12-30T00:00:00Z</cp:lastPrinted>
  <dcterms:created xsi:type="dcterms:W3CDTF">2008-12-16T07:41:38Z</dcterms:created>
  <dcterms:modified xsi:type="dcterms:W3CDTF">2015-12-11T01:10:13Z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